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sldIdLst>
    <p:sldId id="299" r:id="rId2"/>
    <p:sldId id="280" r:id="rId3"/>
    <p:sldId id="256" r:id="rId4"/>
    <p:sldId id="313" r:id="rId5"/>
    <p:sldId id="314" r:id="rId6"/>
    <p:sldId id="315" r:id="rId7"/>
    <p:sldId id="316" r:id="rId8"/>
    <p:sldId id="320" r:id="rId9"/>
    <p:sldId id="317" r:id="rId10"/>
    <p:sldId id="319" r:id="rId11"/>
    <p:sldId id="318" r:id="rId12"/>
    <p:sldId id="321" r:id="rId13"/>
    <p:sldId id="322" r:id="rId14"/>
    <p:sldId id="323" r:id="rId15"/>
    <p:sldId id="324" r:id="rId16"/>
    <p:sldId id="325" r:id="rId17"/>
    <p:sldId id="326" r:id="rId18"/>
    <p:sldId id="30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9900"/>
    <a:srgbClr val="800000"/>
    <a:srgbClr val="996633"/>
    <a:srgbClr val="9933FF"/>
    <a:srgbClr val="66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0822" autoAdjust="0"/>
  </p:normalViewPr>
  <p:slideViewPr>
    <p:cSldViewPr>
      <p:cViewPr varScale="1">
        <p:scale>
          <a:sx n="79" d="100"/>
          <a:sy n="79" d="100"/>
        </p:scale>
        <p:origin x="-106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A76C66-F45A-4F11-945A-4CB3DF50DC52}" type="datetimeFigureOut">
              <a:rPr lang="en-US" smtClean="0"/>
              <a:pPr/>
              <a:t>9/28/2015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16A044-E4FC-4874-B858-63DCF5A24C92}" type="slidenum">
              <a:rPr lang="en-US" smtClean="0"/>
              <a:pPr/>
              <a:t>‹#›</a:t>
            </a:fld>
            <a:endParaRPr lang="en-US"/>
          </a:p>
        </p:txBody>
      </p:sp>
    </p:spTree>
    <p:extLst>
      <p:ext uri="{BB962C8B-B14F-4D97-AF65-F5344CB8AC3E}">
        <p14:creationId xmlns:p14="http://schemas.microsoft.com/office/powerpoint/2010/main" xmlns="" val="2561267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9/28/2015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9/28/2015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9/28/2015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9/28/2015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9/28/2015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slow">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9/28/2015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9/28/2015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9/28/2015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spd="slow">
    <p:cover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9/28/2015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cover dir="u"/>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4876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user\Desktop\Bitmap in Cover 5 &amp; 6.cdr.jpg"/>
          <p:cNvPicPr>
            <a:picLocks noChangeAspect="1" noChangeArrowheads="1"/>
          </p:cNvPicPr>
          <p:nvPr/>
        </p:nvPicPr>
        <p:blipFill>
          <a:blip r:embed="rId2" cstate="print"/>
          <a:srcRect t="3279" b="26220"/>
          <a:stretch>
            <a:fillRect/>
          </a:stretch>
        </p:blipFill>
        <p:spPr bwMode="auto">
          <a:xfrm>
            <a:off x="1295400" y="0"/>
            <a:ext cx="6867969" cy="6553200"/>
          </a:xfrm>
          <a:prstGeom prst="rect">
            <a:avLst/>
          </a:prstGeom>
          <a:noFill/>
        </p:spPr>
      </p:pic>
      <p:sp>
        <p:nvSpPr>
          <p:cNvPr id="6" name="Rectangle 5"/>
          <p:cNvSpPr/>
          <p:nvPr/>
        </p:nvSpPr>
        <p:spPr>
          <a:xfrm>
            <a:off x="0" y="4648200"/>
            <a:ext cx="9144000" cy="2209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4800" y="6248400"/>
            <a:ext cx="8534400" cy="457200"/>
          </a:xfrm>
        </p:spPr>
        <p:txBody>
          <a:bodyPr>
            <a:normAutofit/>
          </a:bodyPr>
          <a:lstStyle/>
          <a:p>
            <a:pPr algn="ctr"/>
            <a:r>
              <a:rPr lang="en-US" sz="1500" b="1" cap="none" dirty="0">
                <a:solidFill>
                  <a:schemeClr val="tx1"/>
                </a:solidFill>
                <a:effectLst/>
                <a:latin typeface="Arial" pitchFamily="34" charset="0"/>
                <a:cs typeface="Arial" pitchFamily="34" charset="0"/>
              </a:rPr>
              <a:t>CATECHETICAL TEXTBOOK SERIES OF THE SYRO - MALABAR CHURCH</a:t>
            </a:r>
          </a:p>
        </p:txBody>
      </p:sp>
      <p:sp>
        <p:nvSpPr>
          <p:cNvPr id="7" name="Title 1"/>
          <p:cNvSpPr txBox="1">
            <a:spLocks/>
          </p:cNvSpPr>
          <p:nvPr/>
        </p:nvSpPr>
        <p:spPr>
          <a:xfrm rot="16200000">
            <a:off x="-1600199" y="2286000"/>
            <a:ext cx="4572000" cy="6096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normalizeH="0" baseline="0" noProof="0" dirty="0">
                <a:uLnTx/>
                <a:uFillTx/>
                <a:latin typeface="Arial" pitchFamily="34" charset="0"/>
                <a:ea typeface="+mj-ea"/>
                <a:cs typeface="Arial" pitchFamily="34" charset="0"/>
              </a:rPr>
              <a:t>ON THE PATH OF SALVATION - 6</a:t>
            </a:r>
          </a:p>
        </p:txBody>
      </p:sp>
      <p:sp>
        <p:nvSpPr>
          <p:cNvPr id="8" name="Title 1"/>
          <p:cNvSpPr txBox="1">
            <a:spLocks/>
          </p:cNvSpPr>
          <p:nvPr/>
        </p:nvSpPr>
        <p:spPr>
          <a:xfrm>
            <a:off x="1295400" y="4800600"/>
            <a:ext cx="6629400" cy="1828800"/>
          </a:xfrm>
          <a:prstGeom prst="rect">
            <a:avLst/>
          </a:prstGeom>
        </p:spPr>
        <p:txBody>
          <a:bodyPr vert="horz" anchor="t">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500" b="1" dirty="0">
                <a:ln w="28575">
                  <a:solidFill>
                    <a:schemeClr val="bg1"/>
                  </a:solidFill>
                </a:ln>
                <a:solidFill>
                  <a:srgbClr val="FF0000"/>
                </a:solidFill>
                <a:latin typeface="Cooper Std Black" pitchFamily="18" charset="0"/>
                <a:ea typeface="+mj-ea"/>
                <a:cs typeface="Times New Roman" pitchFamily="18" charset="0"/>
              </a:rPr>
              <a:t>PEOPLE WHO</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Times New Roman" pitchFamily="18" charset="0"/>
              </a:rPr>
              <a:t>EXPERIENCED JESUS</a:t>
            </a:r>
            <a:endPar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Arial" pitchFamily="34" charset="0"/>
            </a:endParaRPr>
          </a:p>
        </p:txBody>
      </p:sp>
      <p:sp>
        <p:nvSpPr>
          <p:cNvPr id="9" name="Chord 8"/>
          <p:cNvSpPr/>
          <p:nvPr/>
        </p:nvSpPr>
        <p:spPr>
          <a:xfrm rot="1474083">
            <a:off x="8018000" y="5345893"/>
            <a:ext cx="1765689" cy="1199332"/>
          </a:xfrm>
          <a:prstGeom prst="chord">
            <a:avLst>
              <a:gd name="adj1" fmla="val 2689439"/>
              <a:gd name="adj2" fmla="val 161592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382000" y="5334000"/>
            <a:ext cx="685800" cy="861774"/>
          </a:xfrm>
          <a:prstGeom prst="rect">
            <a:avLst/>
          </a:prstGeom>
          <a:noFill/>
        </p:spPr>
        <p:txBody>
          <a:bodyPr wrap="square" rtlCol="0">
            <a:spAutoFit/>
          </a:bodyPr>
          <a:lstStyle/>
          <a:p>
            <a:r>
              <a:rPr lang="en-US" sz="5000" b="1" dirty="0">
                <a:latin typeface="Cooper Std Black" pitchFamily="18" charset="0"/>
              </a:rPr>
              <a:t>6</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ppt_w</p:attrName>
                                        </p:attrNameLst>
                                      </p:cBhvr>
                                      <p:tavLst>
                                        <p:tav tm="0">
                                          <p:val>
                                            <p:fltVal val="0"/>
                                          </p:val>
                                        </p:tav>
                                        <p:tav tm="100000">
                                          <p:val>
                                            <p:strVal val="#ppt_w"/>
                                          </p:val>
                                        </p:tav>
                                      </p:tavLst>
                                    </p:anim>
                                    <p:anim calcmode="lin" valueType="num">
                                      <p:cBhvr>
                                        <p:cTn id="8" dur="50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0"/>
                            </p:stCondLst>
                            <p:childTnLst>
                              <p:par>
                                <p:cTn id="10" presetID="2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000" fill="hold"/>
                                        <p:tgtEl>
                                          <p:spTgt spid="10"/>
                                        </p:tgtEl>
                                        <p:attrNameLst>
                                          <p:attrName>ppt_w</p:attrName>
                                        </p:attrNameLst>
                                      </p:cBhvr>
                                      <p:tavLst>
                                        <p:tav tm="0">
                                          <p:val>
                                            <p:fltVal val="0"/>
                                          </p:val>
                                        </p:tav>
                                        <p:tav tm="100000">
                                          <p:val>
                                            <p:strVal val="#ppt_w"/>
                                          </p:val>
                                        </p:tav>
                                      </p:tavLst>
                                    </p:anim>
                                    <p:anim calcmode="lin" valueType="num">
                                      <p:cBhvr>
                                        <p:cTn id="13" dur="20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7000"/>
                            </p:stCondLst>
                            <p:childTnLst>
                              <p:par>
                                <p:cTn id="15" presetID="2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000" fill="hold"/>
                                        <p:tgtEl>
                                          <p:spTgt spid="2"/>
                                        </p:tgtEl>
                                        <p:attrNameLst>
                                          <p:attrName>ppt_w</p:attrName>
                                        </p:attrNameLst>
                                      </p:cBhvr>
                                      <p:tavLst>
                                        <p:tav tm="0">
                                          <p:val>
                                            <p:fltVal val="0"/>
                                          </p:val>
                                        </p:tav>
                                        <p:tav tm="100000">
                                          <p:val>
                                            <p:strVal val="#ppt_w"/>
                                          </p:val>
                                        </p:tav>
                                      </p:tavLst>
                                    </p:anim>
                                    <p:anim calcmode="lin" valueType="num">
                                      <p:cBhvr>
                                        <p:cTn id="18" dur="2000" fill="hold"/>
                                        <p:tgtEl>
                                          <p:spTgt spid="2"/>
                                        </p:tgtEl>
                                        <p:attrNameLst>
                                          <p:attrName>ppt_h</p:attrName>
                                        </p:attrNameLst>
                                      </p:cBhvr>
                                      <p:tavLst>
                                        <p:tav tm="0">
                                          <p:val>
                                            <p:fltVal val="0"/>
                                          </p:val>
                                        </p:tav>
                                        <p:tav tm="100000">
                                          <p:val>
                                            <p:strVal val="#ppt_h"/>
                                          </p:val>
                                        </p:tav>
                                      </p:tavLst>
                                    </p:anim>
                                  </p:childTnLst>
                                </p:cTn>
                              </p:par>
                            </p:childTnLst>
                          </p:cTn>
                        </p:par>
                        <p:par>
                          <p:cTn id="19" fill="hold">
                            <p:stCondLst>
                              <p:cond delay="9000"/>
                            </p:stCondLst>
                            <p:childTnLst>
                              <p:par>
                                <p:cTn id="20" presetID="2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2000" fill="hold"/>
                                        <p:tgtEl>
                                          <p:spTgt spid="7"/>
                                        </p:tgtEl>
                                        <p:attrNameLst>
                                          <p:attrName>ppt_w</p:attrName>
                                        </p:attrNameLst>
                                      </p:cBhvr>
                                      <p:tavLst>
                                        <p:tav tm="0">
                                          <p:val>
                                            <p:fltVal val="0"/>
                                          </p:val>
                                        </p:tav>
                                        <p:tav tm="100000">
                                          <p:val>
                                            <p:strVal val="#ppt_w"/>
                                          </p:val>
                                        </p:tav>
                                      </p:tavLst>
                                    </p:anim>
                                    <p:anim calcmode="lin" valueType="num">
                                      <p:cBhvr>
                                        <p:cTn id="23" dur="2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304800" y="762000"/>
            <a:ext cx="8534400" cy="2354491"/>
          </a:xfrm>
          <a:prstGeom prst="rect">
            <a:avLst/>
          </a:prstGeom>
          <a:noFill/>
        </p:spPr>
        <p:txBody>
          <a:bodyPr wrap="square" rtlCol="0">
            <a:spAutoFit/>
          </a:bodyPr>
          <a:lstStyle/>
          <a:p>
            <a:pPr algn="just"/>
            <a:r>
              <a:rPr lang="en-US" sz="2100" dirty="0">
                <a:latin typeface="Arial Narrow" pitchFamily="34" charset="0"/>
                <a:cs typeface="Times New Roman" pitchFamily="18" charset="0"/>
              </a:rPr>
              <a:t>	Once, Jesus was teaching in the temple.  The scribes and Pharisees brought a woman who had been caught in adultery; and making her stand before all of them, they said to him, </a:t>
            </a:r>
            <a:r>
              <a:rPr lang="en-US" sz="2100" dirty="0">
                <a:solidFill>
                  <a:srgbClr val="00B0F0"/>
                </a:solidFill>
                <a:latin typeface="Arial Narrow" pitchFamily="34" charset="0"/>
                <a:cs typeface="Times New Roman" pitchFamily="18" charset="0"/>
              </a:rPr>
              <a:t>“Teacher, this woman was caught in the very act of committing adultery.  </a:t>
            </a:r>
            <a:r>
              <a:rPr lang="en-US" sz="2100" dirty="0">
                <a:latin typeface="Arial Narrow" pitchFamily="34" charset="0"/>
                <a:cs typeface="Times New Roman" pitchFamily="18" charset="0"/>
              </a:rPr>
              <a:t>Now in the law Moses commanded us to stone such women.  Now what do you say?” They said this to test him, so that they might have some charge to bring against him.  Jesus bent down and wrote with his finger on the ground. </a:t>
            </a:r>
          </a:p>
        </p:txBody>
      </p:sp>
      <p:sp>
        <p:nvSpPr>
          <p:cNvPr id="3" name="TextBox 2"/>
          <p:cNvSpPr txBox="1"/>
          <p:nvPr/>
        </p:nvSpPr>
        <p:spPr>
          <a:xfrm>
            <a:off x="0" y="202049"/>
            <a:ext cx="9144000" cy="553998"/>
          </a:xfrm>
          <a:prstGeom prst="rect">
            <a:avLst/>
          </a:prstGeom>
          <a:noFill/>
        </p:spPr>
        <p:txBody>
          <a:bodyPr wrap="square" rtlCol="0">
            <a:spAutoFit/>
          </a:bodyPr>
          <a:lstStyle/>
          <a:p>
            <a:pPr algn="ctr"/>
            <a:r>
              <a:rPr lang="en-US" sz="3000" b="1" dirty="0">
                <a:solidFill>
                  <a:srgbClr val="FF0000"/>
                </a:solidFill>
                <a:latin typeface="Cooper Std Black" pitchFamily="18" charset="0"/>
                <a:cs typeface="Times New Roman" pitchFamily="18" charset="0"/>
              </a:rPr>
              <a:t>THE WOMAN CAUGHT IN ADULTERY</a:t>
            </a:r>
            <a:endParaRPr lang="en-US" sz="3000" b="1" dirty="0">
              <a:latin typeface="Cooper Std Black" pitchFamily="18" charset="0"/>
              <a:cs typeface="Times New Roman" pitchFamily="18" charset="0"/>
            </a:endParaRPr>
          </a:p>
        </p:txBody>
      </p:sp>
      <p:pic>
        <p:nvPicPr>
          <p:cNvPr id="4" name="Picture 3" descr="D:\web photo\class 6\1\D1324085394.jpg"/>
          <p:cNvPicPr>
            <a:picLocks noChangeAspect="1" noChangeArrowheads="1"/>
          </p:cNvPicPr>
          <p:nvPr/>
        </p:nvPicPr>
        <p:blipFill>
          <a:blip r:embed="rId2" cstate="print"/>
          <a:srcRect b="735"/>
          <a:stretch>
            <a:fillRect/>
          </a:stretch>
        </p:blipFill>
        <p:spPr bwMode="auto">
          <a:xfrm>
            <a:off x="0" y="3429000"/>
            <a:ext cx="2590800" cy="3429000"/>
          </a:xfrm>
          <a:prstGeom prst="rect">
            <a:avLst/>
          </a:prstGeom>
          <a:noFill/>
        </p:spPr>
      </p:pic>
      <p:sp>
        <p:nvSpPr>
          <p:cNvPr id="5" name="TextBox 4"/>
          <p:cNvSpPr txBox="1"/>
          <p:nvPr/>
        </p:nvSpPr>
        <p:spPr>
          <a:xfrm>
            <a:off x="2667000" y="3352800"/>
            <a:ext cx="6400800" cy="3323987"/>
          </a:xfrm>
          <a:prstGeom prst="rect">
            <a:avLst/>
          </a:prstGeom>
          <a:noFill/>
        </p:spPr>
        <p:txBody>
          <a:bodyPr wrap="square" rtlCol="0">
            <a:spAutoFit/>
          </a:bodyPr>
          <a:lstStyle/>
          <a:p>
            <a:pPr algn="just"/>
            <a:r>
              <a:rPr lang="en-US" sz="2100" dirty="0">
                <a:latin typeface="Arial Narrow" pitchFamily="34" charset="0"/>
                <a:cs typeface="Times New Roman" pitchFamily="18" charset="0"/>
              </a:rPr>
              <a:t>	When they kept on questioning him, he straightened up and said to them, </a:t>
            </a:r>
            <a:r>
              <a:rPr lang="en-US" sz="2100" dirty="0">
                <a:solidFill>
                  <a:srgbClr val="FF00FF"/>
                </a:solidFill>
                <a:latin typeface="Arial Narrow" pitchFamily="34" charset="0"/>
                <a:cs typeface="Times New Roman" pitchFamily="18" charset="0"/>
              </a:rPr>
              <a:t>“Let anyone among you who is without sin be the first one to throw a stone at her.”  </a:t>
            </a:r>
            <a:r>
              <a:rPr lang="en-US" sz="2100" dirty="0">
                <a:latin typeface="Arial Narrow" pitchFamily="34" charset="0"/>
                <a:cs typeface="Times New Roman" pitchFamily="18" charset="0"/>
              </a:rPr>
              <a:t>And once again he bent down and wrote on the ground.  When they heard it, they went away, one by one, beginning with the elders; and Jesus was left alone with the woman standing before him.  Jesus straightened up and said to her, </a:t>
            </a:r>
            <a:r>
              <a:rPr lang="en-US" sz="2100" dirty="0">
                <a:solidFill>
                  <a:srgbClr val="00B0F0"/>
                </a:solidFill>
                <a:latin typeface="Arial Narrow" pitchFamily="34" charset="0"/>
                <a:cs typeface="Times New Roman" pitchFamily="18" charset="0"/>
              </a:rPr>
              <a:t>“Woman, where are they?  </a:t>
            </a:r>
            <a:r>
              <a:rPr lang="en-US" sz="2100" dirty="0">
                <a:latin typeface="Arial Narrow" pitchFamily="34" charset="0"/>
                <a:cs typeface="Times New Roman" pitchFamily="18" charset="0"/>
              </a:rPr>
              <a:t>Has no one condemned you?” She said, “No one sir.” And Jesus said, </a:t>
            </a:r>
            <a:r>
              <a:rPr lang="en-US" sz="2100" dirty="0">
                <a:solidFill>
                  <a:srgbClr val="00B0F0"/>
                </a:solidFill>
                <a:latin typeface="Arial Narrow" pitchFamily="34" charset="0"/>
                <a:cs typeface="Times New Roman" pitchFamily="18" charset="0"/>
              </a:rPr>
              <a:t>“Neither do I condemn you. Go your way, and from now on do not sin again” </a:t>
            </a:r>
            <a:r>
              <a:rPr lang="en-US" sz="2100" dirty="0">
                <a:latin typeface="Arial Narrow" pitchFamily="34" charset="0"/>
                <a:cs typeface="Times New Roman" pitchFamily="18" charset="0"/>
              </a:rPr>
              <a:t>(Jn. 8:1- 11).</a:t>
            </a:r>
          </a:p>
        </p:txBody>
      </p:sp>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304800" y="693777"/>
            <a:ext cx="4114800" cy="5478423"/>
          </a:xfrm>
          <a:prstGeom prst="rect">
            <a:avLst/>
          </a:prstGeom>
          <a:noFill/>
        </p:spPr>
        <p:txBody>
          <a:bodyPr wrap="square" rtlCol="0">
            <a:spAutoFit/>
          </a:bodyPr>
          <a:lstStyle/>
          <a:p>
            <a:pPr algn="just"/>
            <a:r>
              <a:rPr lang="en-US" sz="2500" dirty="0">
                <a:latin typeface="Arial Narrow" pitchFamily="34" charset="0"/>
                <a:cs typeface="Times New Roman" pitchFamily="18" charset="0"/>
              </a:rPr>
              <a:t>	Jesus saved this woman who should have been stoned to death according to the law of Moses, from death as well as from the ways of sin.  </a:t>
            </a:r>
            <a:r>
              <a:rPr lang="en-US" sz="2500" dirty="0">
                <a:solidFill>
                  <a:srgbClr val="00B0F0"/>
                </a:solidFill>
                <a:latin typeface="Arial Narrow" pitchFamily="34" charset="0"/>
                <a:cs typeface="Times New Roman" pitchFamily="18" charset="0"/>
              </a:rPr>
              <a:t>Jesus, who comes in search of sinners and blesses them with forgiveness, asks one thing from such people:</a:t>
            </a:r>
            <a:r>
              <a:rPr lang="en-US" sz="2500" dirty="0">
                <a:latin typeface="Arial Narrow" pitchFamily="34" charset="0"/>
                <a:cs typeface="Times New Roman" pitchFamily="18" charset="0"/>
              </a:rPr>
              <a:t> </a:t>
            </a:r>
            <a:r>
              <a:rPr lang="en-US" sz="2500" dirty="0">
                <a:solidFill>
                  <a:srgbClr val="FF0000"/>
                </a:solidFill>
                <a:latin typeface="Arial Narrow" pitchFamily="34" charset="0"/>
                <a:cs typeface="Times New Roman" pitchFamily="18" charset="0"/>
              </a:rPr>
              <a:t>“Sin no more”.  </a:t>
            </a:r>
            <a:r>
              <a:rPr lang="en-US" sz="2500" dirty="0">
                <a:latin typeface="Arial Narrow" pitchFamily="34" charset="0"/>
                <a:cs typeface="Times New Roman" pitchFamily="18" charset="0"/>
              </a:rPr>
              <a:t>Let us try not to sin ever.  If ever we sin, let us immediately turn back to Jesus in repentance.  We will then enjoy the peace and bliss of our merciful God.</a:t>
            </a:r>
          </a:p>
        </p:txBody>
      </p:sp>
      <p:pic>
        <p:nvPicPr>
          <p:cNvPr id="4" name="Picture 2" descr="D:\web photo\class 6\1\WomaninAdulteryJohn8.jpg"/>
          <p:cNvPicPr>
            <a:picLocks noChangeAspect="1" noChangeArrowheads="1"/>
          </p:cNvPicPr>
          <p:nvPr/>
        </p:nvPicPr>
        <p:blipFill>
          <a:blip r:embed="rId2" cstate="print"/>
          <a:srcRect l="28260" r="27365"/>
          <a:stretch>
            <a:fillRect/>
          </a:stretch>
        </p:blipFill>
        <p:spPr bwMode="auto">
          <a:xfrm>
            <a:off x="4572000" y="0"/>
            <a:ext cx="4572000" cy="6858000"/>
          </a:xfrm>
          <a:prstGeom prst="rect">
            <a:avLst/>
          </a:prstGeom>
          <a:noFill/>
        </p:spPr>
      </p:pic>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2362200"/>
            <a:ext cx="8534400" cy="2362200"/>
          </a:xfrm>
          <a:prstGeom prst="rect">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 y="1981200"/>
            <a:ext cx="8534400" cy="236220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914400" y="2057400"/>
            <a:ext cx="7315200" cy="838200"/>
          </a:xfrm>
        </p:spPr>
        <p:txBody>
          <a:bodyPr>
            <a:normAutofit/>
          </a:bodyPr>
          <a:lstStyle/>
          <a:p>
            <a:pPr algn="ctr"/>
            <a:r>
              <a:rPr lang="en-US" sz="3500" b="1" dirty="0">
                <a:solidFill>
                  <a:srgbClr val="FF00FF"/>
                </a:solidFill>
                <a:latin typeface="Cooper Std Black" pitchFamily="18" charset="0"/>
                <a:cs typeface="Times New Roman" pitchFamily="18" charset="0"/>
              </a:rPr>
              <a:t>Let us pray</a:t>
            </a:r>
          </a:p>
        </p:txBody>
      </p:sp>
      <p:sp>
        <p:nvSpPr>
          <p:cNvPr id="5" name="Content Placeholder 2"/>
          <p:cNvSpPr>
            <a:spLocks noGrp="1"/>
          </p:cNvSpPr>
          <p:nvPr>
            <p:ph idx="1"/>
          </p:nvPr>
        </p:nvSpPr>
        <p:spPr>
          <a:xfrm>
            <a:off x="76200" y="2819400"/>
            <a:ext cx="8458200" cy="1143000"/>
          </a:xfrm>
        </p:spPr>
        <p:txBody>
          <a:bodyPr>
            <a:noAutofit/>
          </a:bodyPr>
          <a:lstStyle/>
          <a:p>
            <a:pPr algn="ctr">
              <a:buNone/>
            </a:pPr>
            <a:r>
              <a:rPr lang="en-US" sz="2800" dirty="0">
                <a:solidFill>
                  <a:schemeClr val="tx1"/>
                </a:solidFill>
                <a:latin typeface="Arial Narrow" pitchFamily="34" charset="0"/>
                <a:cs typeface="Times New Roman" pitchFamily="18" charset="0"/>
              </a:rPr>
              <a:t>O! Jesus, who came in search of sinners, we confess our sins like the prodigal son. Help us to meditate on your teachings and  reach eternal life by leading a life according to them.</a:t>
            </a:r>
            <a:endParaRPr lang="en-US" sz="2800" dirty="0">
              <a:solidFill>
                <a:schemeClr val="tx1"/>
              </a:solidFill>
              <a:latin typeface="Arial Narrow" pitchFamily="34" charset="0"/>
              <a:cs typeface="Times New Roman" pitchFamily="18"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6200" y="2667000"/>
            <a:ext cx="8991600" cy="2362200"/>
          </a:xfrm>
          <a:prstGeom prst="roundRect">
            <a:avLst>
              <a:gd name="adj" fmla="val 18137"/>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 y="2514600"/>
            <a:ext cx="8991600" cy="2362200"/>
          </a:xfrm>
          <a:prstGeom prst="roundRect">
            <a:avLst>
              <a:gd name="adj" fmla="val 1813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3124200"/>
            <a:ext cx="9144000" cy="838200"/>
          </a:xfrm>
        </p:spPr>
        <p:txBody>
          <a:bodyPr>
            <a:noAutofit/>
          </a:bodyPr>
          <a:lstStyle/>
          <a:p>
            <a:pPr algn="ctr"/>
            <a:r>
              <a:rPr lang="en-US" sz="3500" b="1" dirty="0">
                <a:solidFill>
                  <a:srgbClr val="002060"/>
                </a:solidFill>
                <a:latin typeface="Cooper Std Black" pitchFamily="18" charset="0"/>
                <a:cs typeface="Times New Roman" pitchFamily="18" charset="0"/>
              </a:rPr>
              <a:t>Read the word of god:</a:t>
            </a:r>
            <a:br>
              <a:rPr lang="en-US" sz="3500" b="1" dirty="0">
                <a:solidFill>
                  <a:srgbClr val="002060"/>
                </a:solidFill>
                <a:latin typeface="Cooper Std Black" pitchFamily="18" charset="0"/>
                <a:cs typeface="Times New Roman" pitchFamily="18" charset="0"/>
              </a:rPr>
            </a:br>
            <a:endParaRPr lang="en-US" sz="3500" b="1" dirty="0">
              <a:solidFill>
                <a:srgbClr val="002060"/>
              </a:solidFill>
              <a:latin typeface="Cooper Std Black" pitchFamily="18" charset="0"/>
              <a:cs typeface="Times New Roman" pitchFamily="18" charset="0"/>
            </a:endParaRPr>
          </a:p>
        </p:txBody>
      </p:sp>
      <p:sp>
        <p:nvSpPr>
          <p:cNvPr id="5" name="Content Placeholder 2"/>
          <p:cNvSpPr>
            <a:spLocks noGrp="1"/>
          </p:cNvSpPr>
          <p:nvPr>
            <p:ph idx="1"/>
          </p:nvPr>
        </p:nvSpPr>
        <p:spPr>
          <a:xfrm>
            <a:off x="228600" y="3733800"/>
            <a:ext cx="8686800" cy="533400"/>
          </a:xfrm>
        </p:spPr>
        <p:txBody>
          <a:bodyPr>
            <a:noAutofit/>
          </a:bodyPr>
          <a:lstStyle/>
          <a:p>
            <a:pPr algn="ctr">
              <a:buNone/>
            </a:pPr>
            <a:r>
              <a:rPr lang="en-US" sz="3000" dirty="0">
                <a:solidFill>
                  <a:schemeClr val="tx1"/>
                </a:solidFill>
                <a:latin typeface="Arial Narrow" pitchFamily="34" charset="0"/>
                <a:cs typeface="Times New Roman" pitchFamily="18" charset="0"/>
              </a:rPr>
              <a:t>Luke. 15:1-31</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76200" y="1600200"/>
            <a:ext cx="8991600" cy="4495800"/>
          </a:xfrm>
          <a:prstGeom prst="ellipse">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1000" y="1600200"/>
            <a:ext cx="8382000" cy="4495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3429000"/>
            <a:ext cx="9144000" cy="838200"/>
          </a:xfrm>
        </p:spPr>
        <p:txBody>
          <a:bodyPr>
            <a:noAutofit/>
          </a:bodyPr>
          <a:lstStyle/>
          <a:p>
            <a:pPr algn="ctr"/>
            <a:r>
              <a:rPr lang="en-US" sz="3500" b="1" dirty="0">
                <a:solidFill>
                  <a:srgbClr val="FF0000"/>
                </a:solidFill>
                <a:latin typeface="Cooper Std Black" pitchFamily="18" charset="0"/>
                <a:cs typeface="Times New Roman" pitchFamily="18" charset="0"/>
              </a:rPr>
              <a:t>WORD OF GOD FOR GUIDANCE</a:t>
            </a:r>
            <a:br>
              <a:rPr lang="en-US" sz="3500" b="1" dirty="0">
                <a:solidFill>
                  <a:srgbClr val="FF0000"/>
                </a:solidFill>
                <a:latin typeface="Cooper Std Black" pitchFamily="18" charset="0"/>
                <a:cs typeface="Times New Roman" pitchFamily="18" charset="0"/>
              </a:rPr>
            </a:br>
            <a:endParaRPr lang="en-US" sz="3500" b="1" dirty="0">
              <a:solidFill>
                <a:srgbClr val="FF0000"/>
              </a:solidFill>
              <a:latin typeface="Cooper Std Black" pitchFamily="18" charset="0"/>
              <a:cs typeface="Times New Roman" pitchFamily="18" charset="0"/>
            </a:endParaRPr>
          </a:p>
        </p:txBody>
      </p:sp>
      <p:sp>
        <p:nvSpPr>
          <p:cNvPr id="5" name="Content Placeholder 2"/>
          <p:cNvSpPr>
            <a:spLocks noGrp="1"/>
          </p:cNvSpPr>
          <p:nvPr>
            <p:ph idx="1"/>
          </p:nvPr>
        </p:nvSpPr>
        <p:spPr>
          <a:xfrm>
            <a:off x="685800" y="4114800"/>
            <a:ext cx="7696200" cy="914400"/>
          </a:xfrm>
        </p:spPr>
        <p:txBody>
          <a:bodyPr>
            <a:noAutofit/>
          </a:bodyPr>
          <a:lstStyle/>
          <a:p>
            <a:pPr algn="ctr">
              <a:buNone/>
            </a:pPr>
            <a:r>
              <a:rPr lang="en-US" sz="2800" dirty="0">
                <a:solidFill>
                  <a:schemeClr val="tx1"/>
                </a:solidFill>
                <a:latin typeface="Arial Narrow" pitchFamily="34" charset="0"/>
                <a:cs typeface="Times New Roman" pitchFamily="18" charset="0"/>
              </a:rPr>
              <a:t>"There will be more joy in heaven over one sinner who repents than over </a:t>
            </a:r>
            <a:r>
              <a:rPr lang="en-US" sz="2800" dirty="0" err="1">
                <a:solidFill>
                  <a:schemeClr val="tx1"/>
                </a:solidFill>
                <a:latin typeface="Arial Narrow" pitchFamily="34" charset="0"/>
                <a:cs typeface="Times New Roman" pitchFamily="18" charset="0"/>
              </a:rPr>
              <a:t>ninty</a:t>
            </a:r>
            <a:r>
              <a:rPr lang="en-US" sz="2800" dirty="0">
                <a:solidFill>
                  <a:schemeClr val="tx1"/>
                </a:solidFill>
                <a:latin typeface="Arial Narrow" pitchFamily="34" charset="0"/>
                <a:cs typeface="Times New Roman" pitchFamily="18" charset="0"/>
              </a:rPr>
              <a:t> - nine </a:t>
            </a:r>
            <a:r>
              <a:rPr lang="en-US" sz="2800" dirty="0">
                <a:solidFill>
                  <a:schemeClr val="tx1"/>
                </a:solidFill>
                <a:latin typeface="Arial Narrow" pitchFamily="34" charset="0"/>
                <a:cs typeface="Times New Roman" pitchFamily="18" charset="0"/>
              </a:rPr>
              <a:t>righteous persons who need no repentance." (</a:t>
            </a:r>
            <a:r>
              <a:rPr lang="en-US" sz="2800" dirty="0" err="1">
                <a:solidFill>
                  <a:schemeClr val="tx1"/>
                </a:solidFill>
                <a:latin typeface="Arial Narrow" pitchFamily="34" charset="0"/>
                <a:cs typeface="Times New Roman" pitchFamily="18" charset="0"/>
              </a:rPr>
              <a:t>Lk</a:t>
            </a:r>
            <a:r>
              <a:rPr lang="en-US" sz="2800" dirty="0">
                <a:solidFill>
                  <a:schemeClr val="tx1"/>
                </a:solidFill>
                <a:latin typeface="Arial Narrow" pitchFamily="34" charset="0"/>
                <a:cs typeface="Times New Roman" pitchFamily="18" charset="0"/>
              </a:rPr>
              <a:t>. 15:7)</a:t>
            </a:r>
          </a:p>
        </p:txBody>
      </p:sp>
      <p:pic>
        <p:nvPicPr>
          <p:cNvPr id="8" name="Picture 7" descr="Chapter1_1.jpg"/>
          <p:cNvPicPr>
            <a:picLocks noChangeAspect="1"/>
          </p:cNvPicPr>
          <p:nvPr/>
        </p:nvPicPr>
        <p:blipFill>
          <a:blip r:embed="rId2" cstate="print">
            <a:lum contrast="40000"/>
          </a:blip>
          <a:stretch>
            <a:fillRect/>
          </a:stretch>
        </p:blipFill>
        <p:spPr>
          <a:xfrm>
            <a:off x="2829479" y="685800"/>
            <a:ext cx="3571321" cy="2286000"/>
          </a:xfrm>
          <a:prstGeom prst="rect">
            <a:avLst/>
          </a:prstGeom>
          <a:ln w="28575">
            <a:solidFill>
              <a:srgbClr val="00B0F0"/>
            </a:solidFill>
          </a:ln>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2743200"/>
            <a:ext cx="8382000" cy="2362200"/>
          </a:xfrm>
          <a:prstGeom prst="rect">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2209800"/>
            <a:ext cx="8382000" cy="236220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438400"/>
            <a:ext cx="9144000" cy="838200"/>
          </a:xfrm>
        </p:spPr>
        <p:txBody>
          <a:bodyPr>
            <a:noAutofit/>
          </a:bodyPr>
          <a:lstStyle/>
          <a:p>
            <a:pPr algn="ctr"/>
            <a:r>
              <a:rPr lang="en-US" sz="3500" b="1" dirty="0">
                <a:solidFill>
                  <a:srgbClr val="00B0F0"/>
                </a:solidFill>
                <a:latin typeface="Cooper Std Black" pitchFamily="18" charset="0"/>
                <a:cs typeface="Times New Roman" pitchFamily="18" charset="0"/>
              </a:rPr>
              <a:t>LET US DO</a:t>
            </a:r>
            <a:r>
              <a:rPr lang="en-US" sz="3500" dirty="0">
                <a:solidFill>
                  <a:srgbClr val="00B0F0"/>
                </a:solidFill>
                <a:latin typeface="Cooper Std Black" pitchFamily="18" charset="0"/>
                <a:cs typeface="Times New Roman" pitchFamily="18" charset="0"/>
              </a:rPr>
              <a:t>:</a:t>
            </a:r>
          </a:p>
        </p:txBody>
      </p:sp>
      <p:sp>
        <p:nvSpPr>
          <p:cNvPr id="5" name="Content Placeholder 2"/>
          <p:cNvSpPr>
            <a:spLocks noGrp="1"/>
          </p:cNvSpPr>
          <p:nvPr>
            <p:ph idx="1"/>
          </p:nvPr>
        </p:nvSpPr>
        <p:spPr>
          <a:xfrm>
            <a:off x="533400" y="3276600"/>
            <a:ext cx="7696200" cy="914400"/>
          </a:xfrm>
        </p:spPr>
        <p:txBody>
          <a:bodyPr>
            <a:noAutofit/>
          </a:bodyPr>
          <a:lstStyle/>
          <a:p>
            <a:pPr algn="ctr">
              <a:buNone/>
            </a:pPr>
            <a:r>
              <a:rPr lang="en-US" sz="3000" dirty="0">
                <a:solidFill>
                  <a:schemeClr val="tx1"/>
                </a:solidFill>
                <a:latin typeface="Arial Narrow" pitchFamily="34" charset="0"/>
                <a:cs typeface="Times New Roman" pitchFamily="18" charset="0"/>
              </a:rPr>
              <a:t>Read the parable of the prodigal son and present</a:t>
            </a:r>
          </a:p>
          <a:p>
            <a:pPr algn="ctr">
              <a:buNone/>
            </a:pPr>
            <a:r>
              <a:rPr lang="en-US" sz="3000" dirty="0">
                <a:solidFill>
                  <a:schemeClr val="tx1"/>
                </a:solidFill>
                <a:latin typeface="Arial Narrow" pitchFamily="34" charset="0"/>
                <a:cs typeface="Times New Roman" pitchFamily="18" charset="0"/>
              </a:rPr>
              <a:t>it in the form of a short play.</a:t>
            </a:r>
            <a:endParaRPr lang="en-US" sz="3000" dirty="0">
              <a:solidFill>
                <a:schemeClr val="tx1"/>
              </a:solidFill>
              <a:latin typeface="Arial Narrow" pitchFamily="34" charset="0"/>
              <a:cs typeface="Times New Roman" pitchFamily="18"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52400" y="2667000"/>
            <a:ext cx="8763000" cy="2743200"/>
          </a:xfrm>
          <a:prstGeom prst="ellipse">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52400" y="2514600"/>
            <a:ext cx="8763000" cy="27432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667000"/>
            <a:ext cx="9144000" cy="990600"/>
          </a:xfrm>
        </p:spPr>
        <p:txBody>
          <a:bodyPr>
            <a:noAutofit/>
          </a:bodyPr>
          <a:lstStyle/>
          <a:p>
            <a:pPr algn="ctr"/>
            <a:r>
              <a:rPr lang="en-US" sz="3500" b="1" dirty="0">
                <a:solidFill>
                  <a:srgbClr val="FF00FF"/>
                </a:solidFill>
                <a:latin typeface="Cooper Std Black" pitchFamily="18" charset="0"/>
                <a:cs typeface="Times New Roman" pitchFamily="18" charset="0"/>
              </a:rPr>
              <a:t>MY DECISION</a:t>
            </a:r>
            <a:endParaRPr lang="en-US" sz="3500" dirty="0">
              <a:solidFill>
                <a:srgbClr val="FF00FF"/>
              </a:solidFill>
              <a:latin typeface="Cooper Std Black" pitchFamily="18" charset="0"/>
              <a:cs typeface="Times New Roman" pitchFamily="18" charset="0"/>
            </a:endParaRPr>
          </a:p>
        </p:txBody>
      </p:sp>
      <p:sp>
        <p:nvSpPr>
          <p:cNvPr id="5" name="Content Placeholder 2"/>
          <p:cNvSpPr>
            <a:spLocks noGrp="1"/>
          </p:cNvSpPr>
          <p:nvPr>
            <p:ph idx="1"/>
          </p:nvPr>
        </p:nvSpPr>
        <p:spPr>
          <a:xfrm>
            <a:off x="609600" y="3657600"/>
            <a:ext cx="7848600" cy="1295400"/>
          </a:xfrm>
        </p:spPr>
        <p:txBody>
          <a:bodyPr>
            <a:noAutofit/>
          </a:bodyPr>
          <a:lstStyle/>
          <a:p>
            <a:pPr marL="0" indent="0" algn="ctr">
              <a:buNone/>
            </a:pPr>
            <a:r>
              <a:rPr lang="en-US" sz="3000" dirty="0">
                <a:solidFill>
                  <a:schemeClr val="tx1"/>
                </a:solidFill>
                <a:latin typeface="Arial Narrow" pitchFamily="34" charset="0"/>
                <a:cs typeface="Times New Roman" pitchFamily="18" charset="0"/>
              </a:rPr>
              <a:t>I will receive the sacrament of </a:t>
            </a:r>
            <a:r>
              <a:rPr lang="en-US" sz="3000" dirty="0" err="1">
                <a:solidFill>
                  <a:schemeClr val="tx1"/>
                </a:solidFill>
                <a:latin typeface="Arial Narrow" pitchFamily="34" charset="0"/>
                <a:cs typeface="Times New Roman" pitchFamily="18" charset="0"/>
              </a:rPr>
              <a:t>reconcilation</a:t>
            </a:r>
            <a:r>
              <a:rPr lang="en-US" sz="3000" dirty="0">
                <a:solidFill>
                  <a:schemeClr val="tx1"/>
                </a:solidFill>
                <a:latin typeface="Arial Narrow" pitchFamily="34" charset="0"/>
                <a:cs typeface="Times New Roman" pitchFamily="18" charset="0"/>
              </a:rPr>
              <a:t> as soon as</a:t>
            </a:r>
          </a:p>
          <a:p>
            <a:pPr marL="0" indent="0" algn="ctr">
              <a:buNone/>
            </a:pPr>
            <a:r>
              <a:rPr lang="en-US" sz="3000" dirty="0">
                <a:solidFill>
                  <a:schemeClr val="tx1"/>
                </a:solidFill>
                <a:latin typeface="Arial Narrow" pitchFamily="34" charset="0"/>
                <a:cs typeface="Times New Roman" pitchFamily="18" charset="0"/>
              </a:rPr>
              <a:t>I happen to commit a sin.</a:t>
            </a:r>
            <a:endParaRPr lang="en-US" sz="3000" dirty="0">
              <a:solidFill>
                <a:schemeClr val="tx1"/>
              </a:solidFill>
              <a:latin typeface="Arial Narrow" pitchFamily="34" charset="0"/>
              <a:cs typeface="Times New Roman" pitchFamily="18"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85800"/>
            <a:ext cx="91440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685800"/>
            <a:ext cx="9144000" cy="838200"/>
          </a:xfrm>
        </p:spPr>
        <p:txBody>
          <a:bodyPr>
            <a:normAutofit/>
          </a:bodyPr>
          <a:lstStyle/>
          <a:p>
            <a:pPr algn="ctr"/>
            <a:r>
              <a:rPr lang="en-US" sz="3000" b="1" dirty="0">
                <a:solidFill>
                  <a:srgbClr val="FF00FF"/>
                </a:solidFill>
                <a:latin typeface="Cooper Std Black" pitchFamily="18" charset="0"/>
                <a:cs typeface="Times New Roman" pitchFamily="18" charset="0"/>
              </a:rPr>
              <a:t>LET US Find out the answer</a:t>
            </a:r>
          </a:p>
        </p:txBody>
      </p:sp>
      <p:sp>
        <p:nvSpPr>
          <p:cNvPr id="5" name="Content Placeholder 2"/>
          <p:cNvSpPr>
            <a:spLocks noGrp="1"/>
          </p:cNvSpPr>
          <p:nvPr>
            <p:ph idx="1"/>
          </p:nvPr>
        </p:nvSpPr>
        <p:spPr>
          <a:xfrm>
            <a:off x="381000" y="1524000"/>
            <a:ext cx="8382000" cy="1447800"/>
          </a:xfrm>
        </p:spPr>
        <p:txBody>
          <a:bodyPr>
            <a:noAutofit/>
          </a:bodyPr>
          <a:lstStyle/>
          <a:p>
            <a:pPr marL="347663" indent="-347663" algn="just">
              <a:buNone/>
            </a:pPr>
            <a:r>
              <a:rPr lang="en-US" sz="3000" dirty="0">
                <a:solidFill>
                  <a:schemeClr val="tx1"/>
                </a:solidFill>
                <a:latin typeface="Arial Narrow" pitchFamily="34" charset="0"/>
                <a:cs typeface="Times New Roman" pitchFamily="18" charset="0"/>
              </a:rPr>
              <a:t>1. What was the decision of the prodigal son who repented of his sins?</a:t>
            </a:r>
          </a:p>
          <a:p>
            <a:pPr marL="347663" indent="-347663" algn="just">
              <a:buNone/>
            </a:pPr>
            <a:r>
              <a:rPr lang="en-US" sz="3000" dirty="0">
                <a:solidFill>
                  <a:schemeClr val="tx1"/>
                </a:solidFill>
                <a:latin typeface="Arial Narrow" pitchFamily="34" charset="0"/>
                <a:cs typeface="Times New Roman" pitchFamily="18" charset="0"/>
              </a:rPr>
              <a:t>2. What does Jesus reveal through the parable of the prodigal son?</a:t>
            </a:r>
          </a:p>
          <a:p>
            <a:pPr marL="347663" indent="-347663" algn="just">
              <a:buNone/>
            </a:pPr>
            <a:r>
              <a:rPr lang="en-US" sz="3000" dirty="0">
                <a:solidFill>
                  <a:schemeClr val="tx1"/>
                </a:solidFill>
                <a:latin typeface="Arial Narrow" pitchFamily="34" charset="0"/>
                <a:cs typeface="Times New Roman" pitchFamily="18" charset="0"/>
              </a:rPr>
              <a:t>3. What is the message of the parable of the lost sheep?</a:t>
            </a:r>
          </a:p>
          <a:p>
            <a:pPr marL="347663" indent="-347663" algn="just">
              <a:buNone/>
            </a:pPr>
            <a:r>
              <a:rPr lang="en-US" sz="3000" dirty="0">
                <a:solidFill>
                  <a:schemeClr val="tx1"/>
                </a:solidFill>
                <a:latin typeface="Arial Narrow" pitchFamily="34" charset="0"/>
                <a:cs typeface="Times New Roman" pitchFamily="18" charset="0"/>
              </a:rPr>
              <a:t>4. Why did Jesus forgive the various sins of the sinful woman?</a:t>
            </a:r>
          </a:p>
          <a:p>
            <a:pPr marL="347663" indent="-347663" algn="just">
              <a:buNone/>
            </a:pPr>
            <a:r>
              <a:rPr lang="en-US" sz="3000" dirty="0">
                <a:solidFill>
                  <a:schemeClr val="tx1"/>
                </a:solidFill>
                <a:latin typeface="Arial Narrow" pitchFamily="34" charset="0"/>
                <a:cs typeface="Times New Roman" pitchFamily="18" charset="0"/>
              </a:rPr>
              <a:t>5. What does Jesus demand from those who are forgiven their sins?</a:t>
            </a:r>
            <a:endParaRPr lang="en-US" sz="3000" dirty="0">
              <a:solidFill>
                <a:schemeClr val="tx1"/>
              </a:solidFill>
              <a:latin typeface="Arial Narrow" pitchFamily="34" charset="0"/>
              <a:cs typeface="Times New Roman" pitchFamily="18" charset="0"/>
            </a:endParaRPr>
          </a:p>
        </p:txBody>
      </p:sp>
      <p:grpSp>
        <p:nvGrpSpPr>
          <p:cNvPr id="2" name="Group 8"/>
          <p:cNvGrpSpPr/>
          <p:nvPr/>
        </p:nvGrpSpPr>
        <p:grpSpPr>
          <a:xfrm>
            <a:off x="0" y="1447800"/>
            <a:ext cx="9144000" cy="76200"/>
            <a:chOff x="0" y="1981200"/>
            <a:chExt cx="9144000" cy="76200"/>
          </a:xfrm>
        </p:grpSpPr>
        <p:sp>
          <p:nvSpPr>
            <p:cNvPr id="7" name="Rectangle 6"/>
            <p:cNvSpPr/>
            <p:nvPr/>
          </p:nvSpPr>
          <p:spPr>
            <a:xfrm>
              <a:off x="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0800000">
              <a:off x="457200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9"/>
          <p:cNvGrpSpPr/>
          <p:nvPr/>
        </p:nvGrpSpPr>
        <p:grpSpPr>
          <a:xfrm>
            <a:off x="0" y="6096000"/>
            <a:ext cx="9144000" cy="76200"/>
            <a:chOff x="0" y="1981200"/>
            <a:chExt cx="9144000" cy="76200"/>
          </a:xfrm>
        </p:grpSpPr>
        <p:sp>
          <p:nvSpPr>
            <p:cNvPr id="11" name="Rectangle 10"/>
            <p:cNvSpPr/>
            <p:nvPr/>
          </p:nvSpPr>
          <p:spPr>
            <a:xfrm>
              <a:off x="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0800000">
              <a:off x="457200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p:cTn id="3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6" name="Picture 4" descr="C:\Users\user\Desktop\vadafone\G_Multi01.gif"/>
          <p:cNvPicPr>
            <a:picLocks noChangeAspect="1" noChangeArrowheads="1" noCrop="1"/>
          </p:cNvPicPr>
          <p:nvPr/>
        </p:nvPicPr>
        <p:blipFill>
          <a:blip r:embed="rId2" cstate="print"/>
          <a:srcRect/>
          <a:stretch>
            <a:fillRect/>
          </a:stretch>
        </p:blipFill>
        <p:spPr bwMode="auto">
          <a:xfrm>
            <a:off x="1828800" y="1600200"/>
            <a:ext cx="5410200" cy="3657600"/>
          </a:xfrm>
          <a:prstGeom prst="rect">
            <a:avLst/>
          </a:prstGeom>
          <a:noFill/>
        </p:spPr>
      </p:pic>
      <p:pic>
        <p:nvPicPr>
          <p:cNvPr id="9" name="Picture 2" descr="C:\Users\user\Desktop\SMCC PHOTO\Candle-06-june.gif"/>
          <p:cNvPicPr>
            <a:picLocks noChangeAspect="1" noChangeArrowheads="1" noCrop="1"/>
          </p:cNvPicPr>
          <p:nvPr/>
        </p:nvPicPr>
        <p:blipFill>
          <a:blip r:embed="rId3" cstate="print"/>
          <a:srcRect/>
          <a:stretch>
            <a:fillRect/>
          </a:stretch>
        </p:blipFill>
        <p:spPr bwMode="auto">
          <a:xfrm>
            <a:off x="3810000" y="1357544"/>
            <a:ext cx="1524000" cy="2071456"/>
          </a:xfrm>
          <a:prstGeom prst="rect">
            <a:avLst/>
          </a:prstGeom>
          <a:noFill/>
        </p:spPr>
      </p:pic>
      <p:sp>
        <p:nvSpPr>
          <p:cNvPr id="5" name="Rectangle 4"/>
          <p:cNvSpPr/>
          <p:nvPr/>
        </p:nvSpPr>
        <p:spPr>
          <a:xfrm>
            <a:off x="914400" y="4343400"/>
            <a:ext cx="7315200" cy="124649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Thank </a:t>
            </a:r>
            <a:r>
              <a:rPr lang="en-US" sz="7500" b="1"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you</a:t>
            </a:r>
            <a:endPar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endParaRPr>
          </a:p>
        </p:txBody>
      </p:sp>
      <p:pic>
        <p:nvPicPr>
          <p:cNvPr id="14" name="Picture 8" descr="mobile 032"/>
          <p:cNvPicPr>
            <a:picLocks noChangeAspect="1" noChangeArrowheads="1" noCrop="1"/>
          </p:cNvPicPr>
          <p:nvPr/>
        </p:nvPicPr>
        <p:blipFill>
          <a:blip r:embed="rId4" cstate="print"/>
          <a:srcRect/>
          <a:stretch>
            <a:fillRect/>
          </a:stretch>
        </p:blipFill>
        <p:spPr bwMode="auto">
          <a:xfrm rot="19266774">
            <a:off x="3962138" y="3504262"/>
            <a:ext cx="1257057" cy="928432"/>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par>
                                <p:cTn id="11" presetID="1" presetClass="path" presetSubtype="0" accel="50000" decel="50000" fill="hold" nodeType="withEffect">
                                  <p:stCondLst>
                                    <p:cond delay="0"/>
                                  </p:stCondLst>
                                  <p:childTnLst>
                                    <p:animMotion origin="layout" path="M 0 0  C 0.069 0  0.125 0.07467  0.125 0.16667  C 0.125 0.25867  0.069 0.33333  0 0.33333  C -0.069 0.33333  -0.125 0.25867  -0.125 0.16667  C -0.125 0.07467  -0.069 0  0 0  Z" pathEditMode="relative" ptsTypes="">
                                      <p:cBhvr>
                                        <p:cTn id="12" dur="2000" fill="hold"/>
                                        <p:tgtEl>
                                          <p:spTgt spid="14"/>
                                        </p:tgtEl>
                                        <p:attrNameLst>
                                          <p:attrName>ppt_x</p:attrName>
                                          <p:attrName>ppt_y</p:attrName>
                                        </p:attrNameLst>
                                      </p:cBhvr>
                                    </p:animMotion>
                                  </p:childTnLst>
                                </p:cTn>
                              </p:par>
                            </p:childTnLst>
                          </p:cTn>
                        </p:par>
                        <p:par>
                          <p:cTn id="13" fill="hold">
                            <p:stCondLst>
                              <p:cond delay="2000"/>
                            </p:stCondLst>
                            <p:childTnLst>
                              <p:par>
                                <p:cTn id="14" presetID="26" presetClass="emph" presetSubtype="0" fill="hold" grpId="1" nodeType="afterEffect">
                                  <p:stCondLst>
                                    <p:cond delay="0"/>
                                  </p:stCondLst>
                                  <p:iterate type="lt">
                                    <p:tmPct val="0"/>
                                  </p:iterate>
                                  <p:childTnLst>
                                    <p:animEffect transition="out" filter="fade">
                                      <p:cBhvr>
                                        <p:cTn id="15" dur="500" tmFilter="0, 0; .2, .5; .8, .5; 1, 0"/>
                                        <p:tgtEl>
                                          <p:spTgt spid="5"/>
                                        </p:tgtEl>
                                      </p:cBhvr>
                                    </p:animEffect>
                                    <p:animScale>
                                      <p:cBhvr>
                                        <p:cTn id="16"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533400"/>
            <a:ext cx="8229600" cy="1631216"/>
          </a:xfrm>
          <a:prstGeom prst="rect">
            <a:avLst/>
          </a:prstGeom>
          <a:noFill/>
        </p:spPr>
        <p:txBody>
          <a:bodyPr wrap="square" rtlCol="0">
            <a:spAutoFit/>
          </a:bodyPr>
          <a:lstStyle/>
          <a:p>
            <a:pPr algn="ctr"/>
            <a:r>
              <a:rPr lang="en-US" sz="3000" b="1" dirty="0">
                <a:latin typeface="Cooper Std Black" pitchFamily="18" charset="0"/>
                <a:cs typeface="Times New Roman" pitchFamily="18" charset="0"/>
              </a:rPr>
              <a:t>LESSON 6</a:t>
            </a:r>
          </a:p>
          <a:p>
            <a:pPr algn="ctr"/>
            <a:r>
              <a:rPr lang="en-US" sz="3500" b="1" dirty="0">
                <a:solidFill>
                  <a:srgbClr val="FF0000"/>
                </a:solidFill>
                <a:latin typeface="Cooper Std Black" pitchFamily="18" charset="0"/>
                <a:cs typeface="Times New Roman" pitchFamily="18" charset="0"/>
              </a:rPr>
              <a:t>JESUS WHO CAME IN </a:t>
            </a:r>
            <a:r>
              <a:rPr lang="en-US" sz="3500" b="1" dirty="0">
                <a:solidFill>
                  <a:srgbClr val="FF0000"/>
                </a:solidFill>
                <a:latin typeface="Cooper Std Black" pitchFamily="18" charset="0"/>
                <a:cs typeface="Times New Roman" pitchFamily="18" charset="0"/>
              </a:rPr>
              <a:t>SEARCH OF </a:t>
            </a:r>
            <a:r>
              <a:rPr lang="en-US" sz="3500" b="1" dirty="0">
                <a:solidFill>
                  <a:srgbClr val="FF0000"/>
                </a:solidFill>
                <a:latin typeface="Cooper Std Black" pitchFamily="18" charset="0"/>
                <a:cs typeface="Times New Roman" pitchFamily="18" charset="0"/>
              </a:rPr>
              <a:t>SINNERS</a:t>
            </a:r>
            <a:endParaRPr lang="en-US" sz="3500" b="1" dirty="0">
              <a:latin typeface="Cooper Std Black" pitchFamily="18" charset="0"/>
              <a:cs typeface="Times New Roman" pitchFamily="18" charset="0"/>
            </a:endParaRPr>
          </a:p>
        </p:txBody>
      </p:sp>
      <p:pic>
        <p:nvPicPr>
          <p:cNvPr id="2" name="Picture 2" descr="I:\ClASS 6\LESSON 6\IMAGE\600-Jesus-AdulterousWoman570.jpg"/>
          <p:cNvPicPr>
            <a:picLocks noChangeAspect="1" noChangeArrowheads="1"/>
          </p:cNvPicPr>
          <p:nvPr/>
        </p:nvPicPr>
        <p:blipFill>
          <a:blip r:embed="rId2" cstate="print"/>
          <a:srcRect/>
          <a:stretch>
            <a:fillRect/>
          </a:stretch>
        </p:blipFill>
        <p:spPr bwMode="auto">
          <a:xfrm>
            <a:off x="990600" y="2209800"/>
            <a:ext cx="7162800" cy="4686300"/>
          </a:xfrm>
          <a:prstGeom prst="rect">
            <a:avLst/>
          </a:prstGeom>
          <a:noFill/>
        </p:spPr>
      </p:pic>
    </p:spTree>
    <p:extLst>
      <p:ext uri="{BB962C8B-B14F-4D97-AF65-F5344CB8AC3E}">
        <p14:creationId xmlns:p14="http://schemas.microsoft.com/office/powerpoint/2010/main" xmlns="" val="3886861740"/>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323433"/>
            <a:ext cx="8686800" cy="2800767"/>
          </a:xfrm>
          <a:prstGeom prst="rect">
            <a:avLst/>
          </a:prstGeom>
          <a:noFill/>
        </p:spPr>
        <p:txBody>
          <a:bodyPr wrap="square" rtlCol="0">
            <a:spAutoFit/>
          </a:bodyPr>
          <a:lstStyle/>
          <a:p>
            <a:pPr algn="just"/>
            <a:r>
              <a:rPr lang="en-US" sz="2200" dirty="0">
                <a:latin typeface="Arial Narrow" pitchFamily="34" charset="0"/>
                <a:cs typeface="Times New Roman" pitchFamily="18" charset="0"/>
              </a:rPr>
              <a:t>	A young man was feeding pigs on an empty stomach.  He wished he could eat at least the pods given to the pigs.  But no one gave him anything. Then he began to count all the luxuries in his father's house that he had lost through foolishness.  The younger of the two sons of a rich father, he had claimed his share from his father and left home to live as he pleased.  Leading a life of luxury with his friends, he squandered all the money in a short while.  Finally he got hired to feed a herd of pigs - animals considered most unclean by the Jews.  Thoughts of his father's house led him to repentance. He desired to go back to his father.</a:t>
            </a:r>
          </a:p>
        </p:txBody>
      </p:sp>
      <p:pic>
        <p:nvPicPr>
          <p:cNvPr id="4" name="Picture 2" descr="D:\web photo\class 6\1\prodigal son.jpg"/>
          <p:cNvPicPr>
            <a:picLocks noChangeAspect="1" noChangeArrowheads="1"/>
          </p:cNvPicPr>
          <p:nvPr/>
        </p:nvPicPr>
        <p:blipFill>
          <a:blip r:embed="rId2" cstate="print"/>
          <a:srcRect l="6343" t="14272" r="628" b="33399"/>
          <a:stretch>
            <a:fillRect/>
          </a:stretch>
        </p:blipFill>
        <p:spPr bwMode="auto">
          <a:xfrm>
            <a:off x="0" y="3429000"/>
            <a:ext cx="9144000" cy="3429000"/>
          </a:xfrm>
          <a:prstGeom prst="rect">
            <a:avLst/>
          </a:prstGeom>
          <a:noFill/>
        </p:spPr>
      </p:pic>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152400" y="178981"/>
            <a:ext cx="8686800" cy="3554819"/>
          </a:xfrm>
          <a:prstGeom prst="rect">
            <a:avLst/>
          </a:prstGeom>
          <a:noFill/>
        </p:spPr>
        <p:txBody>
          <a:bodyPr wrap="square" rtlCol="0">
            <a:spAutoFit/>
          </a:bodyPr>
          <a:lstStyle/>
          <a:p>
            <a:pPr algn="just"/>
            <a:r>
              <a:rPr lang="en-US" sz="2500" dirty="0">
                <a:latin typeface="Arial Narrow" pitchFamily="34" charset="0"/>
                <a:cs typeface="Times New Roman" pitchFamily="18" charset="0"/>
              </a:rPr>
              <a:t>	He decided, </a:t>
            </a:r>
            <a:r>
              <a:rPr lang="en-US" sz="2500" dirty="0">
                <a:solidFill>
                  <a:srgbClr val="FF00FF"/>
                </a:solidFill>
                <a:latin typeface="Arial Narrow" pitchFamily="34" charset="0"/>
                <a:cs typeface="Times New Roman" pitchFamily="18" charset="0"/>
              </a:rPr>
              <a:t>'I will get up and go to my father and I will say to him, </a:t>
            </a:r>
            <a:r>
              <a:rPr lang="en-US" sz="2500" dirty="0">
                <a:solidFill>
                  <a:srgbClr val="00B0F0"/>
                </a:solidFill>
                <a:latin typeface="Arial Narrow" pitchFamily="34" charset="0"/>
                <a:cs typeface="Times New Roman" pitchFamily="18" charset="0"/>
              </a:rPr>
              <a:t>“Father I have sinned against heaven and against you; I am no longer worthy to be called your son; treat me like one of your hired hands”.  </a:t>
            </a:r>
            <a:r>
              <a:rPr lang="en-US" sz="2500" dirty="0">
                <a:latin typeface="Arial Narrow" pitchFamily="34" charset="0"/>
                <a:cs typeface="Times New Roman" pitchFamily="18" charset="0"/>
              </a:rPr>
              <a:t>He got up and went to his father.  As for his father, he was awaiting the return of his son.  He recognized the son from a long way off.   Running to him the father put his arms around him and kissed him.  He ordered his servants to give him fresh clothes, shoes, and a ring and to prepare a feast for him.  The father restored to this prodigal son everything he had lost (</a:t>
            </a:r>
            <a:r>
              <a:rPr lang="en-US" sz="2500" dirty="0" err="1">
                <a:latin typeface="Arial Narrow" pitchFamily="34" charset="0"/>
                <a:cs typeface="Times New Roman" pitchFamily="18" charset="0"/>
              </a:rPr>
              <a:t>Lk</a:t>
            </a:r>
            <a:r>
              <a:rPr lang="en-US" sz="2500" dirty="0">
                <a:latin typeface="Arial Narrow" pitchFamily="34" charset="0"/>
                <a:cs typeface="Times New Roman" pitchFamily="18" charset="0"/>
              </a:rPr>
              <a:t>. 15: 11- 24).</a:t>
            </a:r>
            <a:endParaRPr lang="en-US" sz="2500" dirty="0">
              <a:solidFill>
                <a:srgbClr val="00B0F0"/>
              </a:solidFill>
              <a:latin typeface="Arial Narrow" pitchFamily="34" charset="0"/>
              <a:cs typeface="Times New Roman" pitchFamily="18" charset="0"/>
            </a:endParaRPr>
          </a:p>
        </p:txBody>
      </p:sp>
      <p:pic>
        <p:nvPicPr>
          <p:cNvPr id="3" name="Picture 2" descr="D:\web photo\class6\returnoftheprodigal.jpg"/>
          <p:cNvPicPr>
            <a:picLocks noChangeAspect="1" noChangeArrowheads="1"/>
          </p:cNvPicPr>
          <p:nvPr/>
        </p:nvPicPr>
        <p:blipFill>
          <a:blip r:embed="rId2" cstate="print"/>
          <a:srcRect t="18219"/>
          <a:stretch>
            <a:fillRect/>
          </a:stretch>
        </p:blipFill>
        <p:spPr bwMode="auto">
          <a:xfrm>
            <a:off x="4572000" y="3429000"/>
            <a:ext cx="4572000" cy="3429000"/>
          </a:xfrm>
          <a:prstGeom prst="rect">
            <a:avLst/>
          </a:prstGeom>
          <a:noFill/>
        </p:spPr>
      </p:pic>
      <p:sp>
        <p:nvSpPr>
          <p:cNvPr id="4" name="TextBox 3"/>
          <p:cNvSpPr txBox="1"/>
          <p:nvPr/>
        </p:nvSpPr>
        <p:spPr>
          <a:xfrm>
            <a:off x="76200" y="3773031"/>
            <a:ext cx="4419600" cy="2923877"/>
          </a:xfrm>
          <a:prstGeom prst="rect">
            <a:avLst/>
          </a:prstGeom>
          <a:noFill/>
        </p:spPr>
        <p:txBody>
          <a:bodyPr wrap="square" rtlCol="0">
            <a:spAutoFit/>
          </a:bodyPr>
          <a:lstStyle/>
          <a:p>
            <a:pPr algn="just"/>
            <a:r>
              <a:rPr lang="en-US" sz="2300" dirty="0">
                <a:latin typeface="Arial Narrow" pitchFamily="34" charset="0"/>
                <a:cs typeface="Times New Roman" pitchFamily="18" charset="0"/>
              </a:rPr>
              <a:t>		</a:t>
            </a:r>
            <a:r>
              <a:rPr lang="en-US" sz="2300" dirty="0">
                <a:solidFill>
                  <a:srgbClr val="00B0F0"/>
                </a:solidFill>
                <a:latin typeface="Arial Narrow" pitchFamily="34" charset="0"/>
                <a:cs typeface="Times New Roman" pitchFamily="18" charset="0"/>
              </a:rPr>
              <a:t>Through this 'parable of the prodigal son' Jesus illustrates the infinite mercy of God towards sinners who repent.  Jesus reveals to us the great love of God the Father who awaits patiently  the return of sinners and who is merciful towards those who repent. </a:t>
            </a:r>
          </a:p>
        </p:txBody>
      </p:sp>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3581400" y="1066800"/>
            <a:ext cx="5410200" cy="3477875"/>
          </a:xfrm>
          <a:prstGeom prst="rect">
            <a:avLst/>
          </a:prstGeom>
          <a:noFill/>
        </p:spPr>
        <p:txBody>
          <a:bodyPr wrap="square" rtlCol="0">
            <a:spAutoFit/>
          </a:bodyPr>
          <a:lstStyle/>
          <a:p>
            <a:pPr algn="just"/>
            <a:r>
              <a:rPr lang="en-US" sz="2200" dirty="0">
                <a:latin typeface="Arial Narrow" pitchFamily="34" charset="0"/>
                <a:cs typeface="Times New Roman" pitchFamily="18" charset="0"/>
              </a:rPr>
              <a:t>	Jesus is the Good Shepherd who goes in search of lost sheep.  'So he told them this parable: “Which one of you, having a hundred sheep and losing one of them, does not leave the ninety-nine in the wilderness and go after the one that is lost until he finds it?  When he has found it, he lays it on his shoulders and rejoices.  And when he comes home he calls together his friends and </a:t>
            </a:r>
            <a:r>
              <a:rPr lang="en-US" sz="2200" dirty="0" err="1">
                <a:latin typeface="Arial Narrow" pitchFamily="34" charset="0"/>
                <a:cs typeface="Times New Roman" pitchFamily="18" charset="0"/>
              </a:rPr>
              <a:t>neighbours</a:t>
            </a:r>
            <a:r>
              <a:rPr lang="en-US" sz="2200" dirty="0">
                <a:latin typeface="Arial Narrow" pitchFamily="34" charset="0"/>
                <a:cs typeface="Times New Roman" pitchFamily="18" charset="0"/>
              </a:rPr>
              <a:t>, saying to them, 'Rejoice with me, for I have found my sheep that was lost'. </a:t>
            </a:r>
          </a:p>
        </p:txBody>
      </p:sp>
      <p:sp>
        <p:nvSpPr>
          <p:cNvPr id="3" name="TextBox 2"/>
          <p:cNvSpPr txBox="1"/>
          <p:nvPr/>
        </p:nvSpPr>
        <p:spPr>
          <a:xfrm>
            <a:off x="0" y="304800"/>
            <a:ext cx="9144000" cy="630942"/>
          </a:xfrm>
          <a:prstGeom prst="rect">
            <a:avLst/>
          </a:prstGeom>
          <a:noFill/>
        </p:spPr>
        <p:txBody>
          <a:bodyPr wrap="square" rtlCol="0">
            <a:spAutoFit/>
          </a:bodyPr>
          <a:lstStyle/>
          <a:p>
            <a:pPr algn="ctr"/>
            <a:r>
              <a:rPr lang="en-US" sz="3500" b="1" dirty="0">
                <a:solidFill>
                  <a:srgbClr val="FF0000"/>
                </a:solidFill>
                <a:latin typeface="Cooper Std Black" pitchFamily="18" charset="0"/>
                <a:cs typeface="Times New Roman" pitchFamily="18" charset="0"/>
              </a:rPr>
              <a:t>PARABLE OF THE LOST SHEEP</a:t>
            </a:r>
            <a:endParaRPr lang="en-US" sz="3500" b="1" dirty="0">
              <a:latin typeface="Cooper Std Black" pitchFamily="18" charset="0"/>
              <a:cs typeface="Times New Roman" pitchFamily="18" charset="0"/>
            </a:endParaRPr>
          </a:p>
        </p:txBody>
      </p:sp>
      <p:pic>
        <p:nvPicPr>
          <p:cNvPr id="4" name="Picture 3" descr="jesus-shepherd.jpg"/>
          <p:cNvPicPr>
            <a:picLocks noChangeAspect="1"/>
          </p:cNvPicPr>
          <p:nvPr/>
        </p:nvPicPr>
        <p:blipFill>
          <a:blip r:embed="rId2" cstate="print"/>
          <a:stretch>
            <a:fillRect/>
          </a:stretch>
        </p:blipFill>
        <p:spPr>
          <a:xfrm>
            <a:off x="0" y="762000"/>
            <a:ext cx="3657600" cy="4267200"/>
          </a:xfrm>
          <a:prstGeom prst="rect">
            <a:avLst/>
          </a:prstGeom>
          <a:effectLst>
            <a:softEdge rad="635000"/>
          </a:effectLst>
        </p:spPr>
      </p:pic>
      <p:sp>
        <p:nvSpPr>
          <p:cNvPr id="5" name="TextBox 4"/>
          <p:cNvSpPr txBox="1"/>
          <p:nvPr/>
        </p:nvSpPr>
        <p:spPr>
          <a:xfrm>
            <a:off x="228600" y="4648200"/>
            <a:ext cx="8686800" cy="1785104"/>
          </a:xfrm>
          <a:prstGeom prst="rect">
            <a:avLst/>
          </a:prstGeom>
          <a:noFill/>
        </p:spPr>
        <p:txBody>
          <a:bodyPr wrap="square" rtlCol="0">
            <a:spAutoFit/>
          </a:bodyPr>
          <a:lstStyle/>
          <a:p>
            <a:pPr algn="just"/>
            <a:r>
              <a:rPr lang="en-US" sz="2200" dirty="0">
                <a:latin typeface="Arial Narrow" pitchFamily="34" charset="0"/>
                <a:cs typeface="Times New Roman" pitchFamily="18" charset="0"/>
              </a:rPr>
              <a:t>	</a:t>
            </a:r>
            <a:r>
              <a:rPr lang="en-US" sz="2200" dirty="0">
                <a:solidFill>
                  <a:srgbClr val="00B0F0"/>
                </a:solidFill>
                <a:latin typeface="Arial Narrow" pitchFamily="34" charset="0"/>
                <a:cs typeface="Times New Roman" pitchFamily="18" charset="0"/>
              </a:rPr>
              <a:t>Just so I tell you, there will be more joy in heaven over one sinner who repents than over ninety-nine righteous persons who need no repentance”</a:t>
            </a:r>
            <a:r>
              <a:rPr lang="en-US" sz="2200" dirty="0">
                <a:latin typeface="Arial Narrow" pitchFamily="34" charset="0"/>
                <a:cs typeface="Times New Roman" pitchFamily="18" charset="0"/>
              </a:rPr>
              <a:t> (</a:t>
            </a:r>
            <a:r>
              <a:rPr lang="en-US" sz="2200" dirty="0" err="1">
                <a:latin typeface="Arial Narrow" pitchFamily="34" charset="0"/>
                <a:cs typeface="Times New Roman" pitchFamily="18" charset="0"/>
              </a:rPr>
              <a:t>Lk</a:t>
            </a:r>
            <a:r>
              <a:rPr lang="en-US" sz="2200" dirty="0">
                <a:latin typeface="Arial Narrow" pitchFamily="34" charset="0"/>
                <a:cs typeface="Times New Roman" pitchFamily="18" charset="0"/>
              </a:rPr>
              <a:t>. 15: 3- 7).  Jesus uses this parable as an illustration  for the scribes and Pharisees who accused him of eating with sinners and tax collectors.  Through this he also reveals that there will be great rejoicing in heaven over one sinner who repents.</a:t>
            </a:r>
          </a:p>
        </p:txBody>
      </p:sp>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914400"/>
            <a:ext cx="8610600" cy="2400657"/>
          </a:xfrm>
          <a:prstGeom prst="rect">
            <a:avLst/>
          </a:prstGeom>
          <a:noFill/>
        </p:spPr>
        <p:txBody>
          <a:bodyPr wrap="square" rtlCol="0">
            <a:spAutoFit/>
          </a:bodyPr>
          <a:lstStyle/>
          <a:p>
            <a:pPr algn="just"/>
            <a:r>
              <a:rPr lang="en-US" sz="2500" dirty="0">
                <a:latin typeface="Arial Narrow" pitchFamily="34" charset="0"/>
                <a:cs typeface="Times New Roman" pitchFamily="18" charset="0"/>
              </a:rPr>
              <a:t>	 Jesus reveals the depth of this joy through another parable, that of the lost coin.  A woman has ten valuable coins. If she were to lose one of them, she would not overlook it. She would search frantically for it. Once she finds it she would call her friends and </a:t>
            </a:r>
            <a:r>
              <a:rPr lang="en-US" sz="2500" dirty="0" err="1">
                <a:latin typeface="Arial Narrow" pitchFamily="34" charset="0"/>
                <a:cs typeface="Times New Roman" pitchFamily="18" charset="0"/>
              </a:rPr>
              <a:t>neighbours</a:t>
            </a:r>
            <a:r>
              <a:rPr lang="en-US" sz="2500" dirty="0">
                <a:latin typeface="Arial Narrow" pitchFamily="34" charset="0"/>
                <a:cs typeface="Times New Roman" pitchFamily="18" charset="0"/>
              </a:rPr>
              <a:t> to rejoice with her. The joy in heaven over one sinner who repents is similar to the joy of the woman who finds her lost coin.  (</a:t>
            </a:r>
            <a:r>
              <a:rPr lang="en-US" sz="2500" dirty="0" err="1">
                <a:latin typeface="Arial Narrow" pitchFamily="34" charset="0"/>
                <a:cs typeface="Times New Roman" pitchFamily="18" charset="0"/>
              </a:rPr>
              <a:t>Lk</a:t>
            </a:r>
            <a:r>
              <a:rPr lang="en-US" sz="2500" dirty="0">
                <a:latin typeface="Arial Narrow" pitchFamily="34" charset="0"/>
                <a:cs typeface="Times New Roman" pitchFamily="18" charset="0"/>
              </a:rPr>
              <a:t>. 15: 8- 10).</a:t>
            </a:r>
          </a:p>
        </p:txBody>
      </p:sp>
      <p:sp>
        <p:nvSpPr>
          <p:cNvPr id="3" name="TextBox 2"/>
          <p:cNvSpPr txBox="1"/>
          <p:nvPr/>
        </p:nvSpPr>
        <p:spPr>
          <a:xfrm>
            <a:off x="0" y="202049"/>
            <a:ext cx="9144000" cy="630942"/>
          </a:xfrm>
          <a:prstGeom prst="rect">
            <a:avLst/>
          </a:prstGeom>
          <a:noFill/>
        </p:spPr>
        <p:txBody>
          <a:bodyPr wrap="square" rtlCol="0">
            <a:spAutoFit/>
          </a:bodyPr>
          <a:lstStyle/>
          <a:p>
            <a:pPr algn="ctr"/>
            <a:r>
              <a:rPr lang="en-US" sz="3500" b="1" dirty="0">
                <a:solidFill>
                  <a:srgbClr val="FF0000"/>
                </a:solidFill>
                <a:latin typeface="Cooper Std Black" pitchFamily="18" charset="0"/>
                <a:cs typeface="Times New Roman" pitchFamily="18" charset="0"/>
              </a:rPr>
              <a:t>PARABLE OF THE LOST COIN</a:t>
            </a:r>
            <a:endParaRPr lang="en-US" sz="3500" b="1" dirty="0">
              <a:latin typeface="Cooper Std Black" pitchFamily="18" charset="0"/>
              <a:cs typeface="Times New Roman" pitchFamily="18" charset="0"/>
            </a:endParaRPr>
          </a:p>
        </p:txBody>
      </p:sp>
      <p:grpSp>
        <p:nvGrpSpPr>
          <p:cNvPr id="4" name="Group 3"/>
          <p:cNvGrpSpPr/>
          <p:nvPr/>
        </p:nvGrpSpPr>
        <p:grpSpPr>
          <a:xfrm>
            <a:off x="-1" y="3429000"/>
            <a:ext cx="9144001" cy="3429000"/>
            <a:chOff x="-1" y="3429000"/>
            <a:chExt cx="9144001" cy="3429000"/>
          </a:xfrm>
        </p:grpSpPr>
        <p:pic>
          <p:nvPicPr>
            <p:cNvPr id="5" name="Picture 3" descr="D:\web photo\class 6\1\LostDrachmaCROPPED.jpg"/>
            <p:cNvPicPr>
              <a:picLocks noChangeAspect="1" noChangeArrowheads="1"/>
            </p:cNvPicPr>
            <p:nvPr/>
          </p:nvPicPr>
          <p:blipFill>
            <a:blip r:embed="rId2" cstate="print"/>
            <a:srcRect/>
            <a:stretch>
              <a:fillRect/>
            </a:stretch>
          </p:blipFill>
          <p:spPr bwMode="auto">
            <a:xfrm>
              <a:off x="-1" y="3429000"/>
              <a:ext cx="4471071" cy="3429000"/>
            </a:xfrm>
            <a:prstGeom prst="rect">
              <a:avLst/>
            </a:prstGeom>
            <a:noFill/>
          </p:spPr>
        </p:pic>
        <p:pic>
          <p:nvPicPr>
            <p:cNvPr id="6" name="Picture 2" descr="D:\web photo\class 6\1\SS-NT-23-04.jpg"/>
            <p:cNvPicPr>
              <a:picLocks noChangeAspect="1" noChangeArrowheads="1"/>
            </p:cNvPicPr>
            <p:nvPr/>
          </p:nvPicPr>
          <p:blipFill>
            <a:blip r:embed="rId3" cstate="print"/>
            <a:srcRect/>
            <a:stretch>
              <a:fillRect/>
            </a:stretch>
          </p:blipFill>
          <p:spPr bwMode="auto">
            <a:xfrm>
              <a:off x="3886200" y="3429914"/>
              <a:ext cx="5257800" cy="3428086"/>
            </a:xfrm>
            <a:prstGeom prst="rect">
              <a:avLst/>
            </a:prstGeom>
            <a:noFill/>
          </p:spPr>
        </p:pic>
      </p:grpSp>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4724400" y="990600"/>
            <a:ext cx="4114800" cy="5586145"/>
          </a:xfrm>
          <a:prstGeom prst="rect">
            <a:avLst/>
          </a:prstGeom>
          <a:noFill/>
        </p:spPr>
        <p:txBody>
          <a:bodyPr wrap="square" rtlCol="0">
            <a:spAutoFit/>
          </a:bodyPr>
          <a:lstStyle/>
          <a:p>
            <a:pPr algn="just"/>
            <a:r>
              <a:rPr lang="en-US" sz="2100" dirty="0">
                <a:latin typeface="Arial Narrow" pitchFamily="34" charset="0"/>
                <a:cs typeface="Times New Roman" pitchFamily="18" charset="0"/>
              </a:rPr>
              <a:t>	  One of the Pharisees asked Jesus to eat with him, and he went into the Pharisee's house and took his place at the table.  And a woman in the city, who was a sinner, having learned that he was there, brought an </a:t>
            </a:r>
            <a:r>
              <a:rPr lang="en-US" sz="2100" dirty="0" err="1">
                <a:latin typeface="Arial Narrow" pitchFamily="34" charset="0"/>
                <a:cs typeface="Times New Roman" pitchFamily="18" charset="0"/>
              </a:rPr>
              <a:t>albaster</a:t>
            </a:r>
            <a:r>
              <a:rPr lang="en-US" sz="2100" dirty="0">
                <a:latin typeface="Arial Narrow" pitchFamily="34" charset="0"/>
                <a:cs typeface="Times New Roman" pitchFamily="18" charset="0"/>
              </a:rPr>
              <a:t> jar of ointment.  She knelt behind him at his feet, weeping, and began to bathe his feet with her tears and to dry them with her hair.  Then she continued kissing his feet and anointing them with the ointment.  Now, when the Pharisee who had invited him saw this, he said to himself, </a:t>
            </a:r>
            <a:r>
              <a:rPr lang="en-US" sz="2100" dirty="0">
                <a:solidFill>
                  <a:srgbClr val="00B0F0"/>
                </a:solidFill>
                <a:latin typeface="Arial Narrow" pitchFamily="34" charset="0"/>
                <a:cs typeface="Times New Roman" pitchFamily="18" charset="0"/>
              </a:rPr>
              <a:t>“If this man was a prophet, he would have known who and what kind of woman this is, who is touching him, that she is a sinner.”</a:t>
            </a:r>
            <a:endParaRPr lang="en-US" sz="2100" dirty="0">
              <a:latin typeface="Arial Narrow" pitchFamily="34" charset="0"/>
              <a:cs typeface="Times New Roman" pitchFamily="18" charset="0"/>
            </a:endParaRPr>
          </a:p>
        </p:txBody>
      </p:sp>
      <p:sp>
        <p:nvSpPr>
          <p:cNvPr id="3" name="TextBox 2"/>
          <p:cNvSpPr txBox="1"/>
          <p:nvPr/>
        </p:nvSpPr>
        <p:spPr>
          <a:xfrm>
            <a:off x="0" y="202049"/>
            <a:ext cx="9144000" cy="630942"/>
          </a:xfrm>
          <a:prstGeom prst="rect">
            <a:avLst/>
          </a:prstGeom>
          <a:noFill/>
        </p:spPr>
        <p:txBody>
          <a:bodyPr wrap="square" rtlCol="0">
            <a:spAutoFit/>
          </a:bodyPr>
          <a:lstStyle/>
          <a:p>
            <a:pPr algn="ctr"/>
            <a:r>
              <a:rPr lang="en-US" sz="3500" b="1" dirty="0">
                <a:solidFill>
                  <a:srgbClr val="FF0000"/>
                </a:solidFill>
                <a:latin typeface="Cooper Std Black" pitchFamily="18" charset="0"/>
                <a:cs typeface="Times New Roman" pitchFamily="18" charset="0"/>
              </a:rPr>
              <a:t>A SINFUL WOMAN FORGIVEN</a:t>
            </a:r>
            <a:endParaRPr lang="en-US" sz="3500" b="1" dirty="0">
              <a:latin typeface="Cooper Std Black" pitchFamily="18" charset="0"/>
              <a:cs typeface="Times New Roman" pitchFamily="18" charset="0"/>
            </a:endParaRPr>
          </a:p>
        </p:txBody>
      </p:sp>
      <p:pic>
        <p:nvPicPr>
          <p:cNvPr id="4" name="Picture 2" descr="D:\web photo\class 6\1\www-st-takla-org-jesus-with-sinned-woman-01.jpg"/>
          <p:cNvPicPr>
            <a:picLocks noChangeAspect="1" noChangeArrowheads="1"/>
          </p:cNvPicPr>
          <p:nvPr/>
        </p:nvPicPr>
        <p:blipFill>
          <a:blip r:embed="rId2" cstate="print"/>
          <a:srcRect l="3000" r="7000" b="3883"/>
          <a:stretch>
            <a:fillRect/>
          </a:stretch>
        </p:blipFill>
        <p:spPr bwMode="auto">
          <a:xfrm>
            <a:off x="0" y="1905000"/>
            <a:ext cx="4953000" cy="3714750"/>
          </a:xfrm>
          <a:prstGeom prst="rect">
            <a:avLst/>
          </a:prstGeom>
          <a:noFill/>
          <a:effectLst>
            <a:softEdge rad="635000"/>
          </a:effectLst>
        </p:spPr>
      </p:pic>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381000"/>
            <a:ext cx="8229600" cy="2123658"/>
          </a:xfrm>
          <a:prstGeom prst="rect">
            <a:avLst/>
          </a:prstGeom>
          <a:noFill/>
        </p:spPr>
        <p:txBody>
          <a:bodyPr wrap="square" rtlCol="0">
            <a:spAutoFit/>
          </a:bodyPr>
          <a:lstStyle/>
          <a:p>
            <a:pPr algn="just"/>
            <a:r>
              <a:rPr lang="en-US" sz="2200" dirty="0">
                <a:latin typeface="Arial Narrow" pitchFamily="34" charset="0"/>
                <a:cs typeface="Times New Roman" pitchFamily="18" charset="0"/>
              </a:rPr>
              <a:t>	Jesus spoke up and said to him, </a:t>
            </a:r>
            <a:r>
              <a:rPr lang="en-US" sz="2200" dirty="0">
                <a:solidFill>
                  <a:srgbClr val="FF00FF"/>
                </a:solidFill>
                <a:latin typeface="Arial Narrow" pitchFamily="34" charset="0"/>
                <a:cs typeface="Times New Roman" pitchFamily="18" charset="0"/>
              </a:rPr>
              <a:t>“Simon, I have something to say to you.” “Teacher”, he replied, “Speak.” “A certain creditor had two debtors; one owed five hundred </a:t>
            </a:r>
            <a:r>
              <a:rPr lang="en-US" sz="2200" dirty="0" err="1">
                <a:solidFill>
                  <a:srgbClr val="FF00FF"/>
                </a:solidFill>
                <a:latin typeface="Arial Narrow" pitchFamily="34" charset="0"/>
                <a:cs typeface="Times New Roman" pitchFamily="18" charset="0"/>
              </a:rPr>
              <a:t>denari</a:t>
            </a:r>
            <a:r>
              <a:rPr lang="en-US" sz="2200" dirty="0">
                <a:solidFill>
                  <a:srgbClr val="FF00FF"/>
                </a:solidFill>
                <a:latin typeface="Arial Narrow" pitchFamily="34" charset="0"/>
                <a:cs typeface="Times New Roman" pitchFamily="18" charset="0"/>
              </a:rPr>
              <a:t> and the other, fifty.  When they could not pay, he cancelled the debts of both of them.  Now, which of them will love him more?”</a:t>
            </a:r>
            <a:r>
              <a:rPr lang="en-US" sz="2200" dirty="0">
                <a:latin typeface="Arial Narrow" pitchFamily="34" charset="0"/>
                <a:cs typeface="Times New Roman" pitchFamily="18" charset="0"/>
              </a:rPr>
              <a:t> Simon answered, </a:t>
            </a:r>
            <a:r>
              <a:rPr lang="en-US" sz="2200" dirty="0">
                <a:solidFill>
                  <a:srgbClr val="00B0F0"/>
                </a:solidFill>
                <a:latin typeface="Arial Narrow" pitchFamily="34" charset="0"/>
                <a:cs typeface="Times New Roman" pitchFamily="18" charset="0"/>
              </a:rPr>
              <a:t>“I suppose the one for whom he cancelled the greater debt.”</a:t>
            </a:r>
            <a:r>
              <a:rPr lang="en-US" sz="2200" dirty="0">
                <a:latin typeface="Arial Narrow" pitchFamily="34" charset="0"/>
                <a:cs typeface="Times New Roman" pitchFamily="18" charset="0"/>
              </a:rPr>
              <a:t> And Jesus said to him, “You have judged rightly.” </a:t>
            </a:r>
          </a:p>
        </p:txBody>
      </p:sp>
      <p:pic>
        <p:nvPicPr>
          <p:cNvPr id="4" name="Picture 2" descr="D:\web photo\class 6\1\www-st-takla-org-jesus-with-sinned-woman-01.jpg"/>
          <p:cNvPicPr>
            <a:picLocks noChangeAspect="1" noChangeArrowheads="1"/>
          </p:cNvPicPr>
          <p:nvPr/>
        </p:nvPicPr>
        <p:blipFill>
          <a:blip r:embed="rId2" cstate="print"/>
          <a:srcRect l="3000" r="7000" b="3883"/>
          <a:stretch>
            <a:fillRect/>
          </a:stretch>
        </p:blipFill>
        <p:spPr bwMode="auto">
          <a:xfrm>
            <a:off x="1524000" y="2677583"/>
            <a:ext cx="6019800" cy="4180417"/>
          </a:xfrm>
          <a:prstGeom prst="rect">
            <a:avLst/>
          </a:prstGeom>
          <a:noFill/>
        </p:spPr>
      </p:pic>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0"/>
            <a:ext cx="8229600" cy="3323987"/>
          </a:xfrm>
          <a:prstGeom prst="rect">
            <a:avLst/>
          </a:prstGeom>
          <a:noFill/>
        </p:spPr>
        <p:txBody>
          <a:bodyPr wrap="square" rtlCol="0">
            <a:spAutoFit/>
          </a:bodyPr>
          <a:lstStyle/>
          <a:p>
            <a:pPr algn="just"/>
            <a:endParaRPr lang="en-US" sz="2100" dirty="0">
              <a:latin typeface="Arial Narrow" pitchFamily="34" charset="0"/>
              <a:cs typeface="Times New Roman" pitchFamily="18" charset="0"/>
            </a:endParaRPr>
          </a:p>
          <a:p>
            <a:pPr algn="just"/>
            <a:r>
              <a:rPr lang="en-US" sz="2100" dirty="0">
                <a:latin typeface="Arial Narrow" pitchFamily="34" charset="0"/>
                <a:cs typeface="Times New Roman" pitchFamily="18" charset="0"/>
              </a:rPr>
              <a:t>	Then turning towards the woman he said to Simon, “Do you see this woman?  I entered your house; you gave me no water for my feet, but she has bathed my feet with her tears and dried them with her hair.  You gave me no kiss, but from the time I came in she has not stopped kissing my feet.  You did not anoint my head with oil, but she has anointed my feet with ointment.  </a:t>
            </a:r>
            <a:r>
              <a:rPr lang="en-US" sz="2100" dirty="0">
                <a:solidFill>
                  <a:srgbClr val="FF00FF"/>
                </a:solidFill>
                <a:latin typeface="Arial Narrow" pitchFamily="34" charset="0"/>
                <a:cs typeface="Times New Roman" pitchFamily="18" charset="0"/>
              </a:rPr>
              <a:t>Therefore I tell you, her sins, which were many, have been forgiven; hence she has shown great love.  But the one to whom little is forgiven, loves little.”  </a:t>
            </a:r>
            <a:r>
              <a:rPr lang="en-US" sz="2100" dirty="0">
                <a:latin typeface="Arial Narrow" pitchFamily="34" charset="0"/>
                <a:cs typeface="Times New Roman" pitchFamily="18" charset="0"/>
              </a:rPr>
              <a:t>Then he said to her, </a:t>
            </a:r>
            <a:r>
              <a:rPr lang="en-US" sz="2100" dirty="0">
                <a:solidFill>
                  <a:srgbClr val="00B0F0"/>
                </a:solidFill>
                <a:latin typeface="Arial Narrow" pitchFamily="34" charset="0"/>
                <a:cs typeface="Times New Roman" pitchFamily="18" charset="0"/>
              </a:rPr>
              <a:t>“Your sins are forgiven” </a:t>
            </a:r>
            <a:r>
              <a:rPr lang="en-US" sz="2100" dirty="0">
                <a:latin typeface="Arial Narrow" pitchFamily="34" charset="0"/>
                <a:cs typeface="Times New Roman" pitchFamily="18" charset="0"/>
              </a:rPr>
              <a:t>(</a:t>
            </a:r>
            <a:r>
              <a:rPr lang="en-US" sz="2100" dirty="0" err="1">
                <a:latin typeface="Arial Narrow" pitchFamily="34" charset="0"/>
                <a:cs typeface="Times New Roman" pitchFamily="18" charset="0"/>
              </a:rPr>
              <a:t>Lk</a:t>
            </a:r>
            <a:r>
              <a:rPr lang="en-US" sz="2100" dirty="0">
                <a:latin typeface="Arial Narrow" pitchFamily="34" charset="0"/>
                <a:cs typeface="Times New Roman" pitchFamily="18" charset="0"/>
              </a:rPr>
              <a:t>. 7: 36- 49).  These words of Jesus show us, how merciful God is towards repentant sinners.</a:t>
            </a:r>
          </a:p>
        </p:txBody>
      </p:sp>
      <p:pic>
        <p:nvPicPr>
          <p:cNvPr id="4" name="Picture 3" descr="D:\web photo\class 6\1\36618_all_026_05.jpg"/>
          <p:cNvPicPr>
            <a:picLocks noChangeAspect="1" noChangeArrowheads="1"/>
          </p:cNvPicPr>
          <p:nvPr/>
        </p:nvPicPr>
        <p:blipFill>
          <a:blip r:embed="rId2" cstate="print"/>
          <a:srcRect l="4282" r="10660" b="4145"/>
          <a:stretch>
            <a:fillRect/>
          </a:stretch>
        </p:blipFill>
        <p:spPr bwMode="auto">
          <a:xfrm>
            <a:off x="1295400" y="3429000"/>
            <a:ext cx="6459279" cy="3429000"/>
          </a:xfrm>
          <a:prstGeom prst="rect">
            <a:avLst/>
          </a:prstGeom>
          <a:noFill/>
        </p:spPr>
      </p:pic>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996</TotalTime>
  <Words>256</Words>
  <Application>Microsoft Office PowerPoint</Application>
  <PresentationFormat>On-screen Show (4:3)</PresentationFormat>
  <Paragraphs>43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Trek</vt:lpstr>
      <vt:lpstr>CATECHETICAL TEXTBOOK SERIES OF THE SYRO - MALABAR CHURCH</vt:lpstr>
      <vt:lpstr>Slide 2</vt:lpstr>
      <vt:lpstr>Slide 3</vt:lpstr>
      <vt:lpstr>Slide 4</vt:lpstr>
      <vt:lpstr>Slide 5</vt:lpstr>
      <vt:lpstr>Slide 6</vt:lpstr>
      <vt:lpstr>Slide 7</vt:lpstr>
      <vt:lpstr>Slide 8</vt:lpstr>
      <vt:lpstr>Slide 9</vt:lpstr>
      <vt:lpstr>Slide 10</vt:lpstr>
      <vt:lpstr>Slide 11</vt:lpstr>
      <vt:lpstr>Let us pray</vt:lpstr>
      <vt:lpstr>Read the word of god: </vt:lpstr>
      <vt:lpstr>WORD OF GOD FOR GUIDANCE </vt:lpstr>
      <vt:lpstr>LET US DO:</vt:lpstr>
      <vt:lpstr>MY DECISION</vt:lpstr>
      <vt:lpstr>LET US Find out the answer</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Jobin</dc:creator>
  <cp:lastModifiedBy>Administrator</cp:lastModifiedBy>
  <cp:revision>203</cp:revision>
  <dcterms:created xsi:type="dcterms:W3CDTF">2006-08-16T00:00:00Z</dcterms:created>
  <dcterms:modified xsi:type="dcterms:W3CDTF">2015-09-28T09:41:06Z</dcterms:modified>
</cp:coreProperties>
</file>